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2fcfaded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2fcfaded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2fcfaded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2fcfaded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2fcfaded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2fcfaded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2fcfaded4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2fcfaded4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2fcfaded4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2fcfaded4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2fcfaded4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2fcfaded4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2fcfaded4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2fcfaded4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hyperlink" Target="http://bit.ly/r-wrangle-for-ioos" TargetMode="Externa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6244600" y="4739425"/>
            <a:ext cx="256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</a:t>
            </a:r>
            <a:r>
              <a:rPr lang="en">
                <a:solidFill>
                  <a:schemeClr val="lt2"/>
                </a:solidFill>
              </a:rPr>
              <a:t>lides: </a:t>
            </a:r>
            <a:r>
              <a:rPr lang="en" u="sng">
                <a:solidFill>
                  <a:schemeClr val="hlink"/>
                </a:solidFill>
                <a:hlinkClick r:id="rId1"/>
              </a:rPr>
              <a:t>bit.ly/r-wrangle-for-ioos</a:t>
            </a:r>
            <a:r>
              <a:rPr lang="en"/>
              <a:t> 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8.png"/><Relationship Id="rId7" Type="http://schemas.openxmlformats.org/officeDocument/2006/relationships/image" Target="../media/image3.png"/><Relationship Id="rId8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hyperlink" Target="https://www.nytimes.com/2014/08/18/technology/for-big-data-scientists-hurdle-to-insights-is-janitor-work.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hyperlink" Target="https://blog.codinghorror.com/falling-into-the-pit-of-success/" TargetMode="External"/><Relationship Id="rId9" Type="http://schemas.openxmlformats.org/officeDocument/2006/relationships/image" Target="../media/image21.png"/><Relationship Id="rId5" Type="http://schemas.openxmlformats.org/officeDocument/2006/relationships/hyperlink" Target="https://cran.r-project.org/web/packages/tidyverse/vignettes/manifesto.html" TargetMode="External"/><Relationship Id="rId6" Type="http://schemas.openxmlformats.org/officeDocument/2006/relationships/image" Target="../media/image13.png"/><Relationship Id="rId7" Type="http://schemas.openxmlformats.org/officeDocument/2006/relationships/image" Target="../media/image1.png"/><Relationship Id="rId8" Type="http://schemas.openxmlformats.org/officeDocument/2006/relationships/hyperlink" Target="http://adv-r.had.co.nz/Functional-programming.htm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hyperlink" Target="http://stackoverflow.com" TargetMode="External"/><Relationship Id="rId10" Type="http://schemas.openxmlformats.org/officeDocument/2006/relationships/hyperlink" Target="http://stackoverflow.com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r4ds.had.co.nz/" TargetMode="External"/><Relationship Id="rId4" Type="http://schemas.openxmlformats.org/officeDocument/2006/relationships/hyperlink" Target="http://r4ds.had.co.nz" TargetMode="External"/><Relationship Id="rId9" Type="http://schemas.openxmlformats.org/officeDocument/2006/relationships/hyperlink" Target="http://google.com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18.png"/><Relationship Id="rId7" Type="http://schemas.openxmlformats.org/officeDocument/2006/relationships/image" Target="../media/image14.png"/><Relationship Id="rId8" Type="http://schemas.openxmlformats.org/officeDocument/2006/relationships/hyperlink" Target="http://google.com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bbest.github.io/ioos-bio-tidyr" TargetMode="External"/><Relationship Id="rId4" Type="http://schemas.openxmlformats.org/officeDocument/2006/relationships/hyperlink" Target="https://marinebon.github.io/sbc-datasets/" TargetMode="External"/><Relationship Id="rId5" Type="http://schemas.openxmlformats.org/officeDocument/2006/relationships/hyperlink" Target="http://ohi-science.org/data-science-training/dplyr.html#group_by-operates-on-groups" TargetMode="External"/><Relationship Id="rId6" Type="http://schemas.openxmlformats.org/officeDocument/2006/relationships/hyperlink" Target="http://www.datacarpentry.org/R-ecology-lesson/03-dplyr.html#reshaping_with_gather_and_spread" TargetMode="External"/><Relationship Id="rId7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43675"/>
            <a:ext cx="1143000" cy="13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ctrTitle"/>
          </p:nvPr>
        </p:nvSpPr>
        <p:spPr>
          <a:xfrm>
            <a:off x="464100" y="2793200"/>
            <a:ext cx="8520600" cy="99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Wrangling in R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464100" y="3824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 Best </a:t>
            </a:r>
            <a:r>
              <a:rPr lang="en"/>
              <a:t>&lt;</a:t>
            </a:r>
            <a:r>
              <a:rPr lang="en"/>
              <a:t>ben@ecoquants.com</a:t>
            </a:r>
            <a:r>
              <a:rPr lang="en"/>
              <a:t>&gt;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43312"/>
            <a:ext cx="1143001" cy="13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2384100" y="2325100"/>
            <a:ext cx="4375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library</a:t>
            </a:r>
            <a:r>
              <a:rPr b="1" lang="en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tidyverse</a:t>
            </a:r>
            <a:r>
              <a:rPr b="1" lang="en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24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7000" y="43313"/>
            <a:ext cx="1143001" cy="1324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2501" y="1024725"/>
            <a:ext cx="1143000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95500" y="1024363"/>
            <a:ext cx="1143001" cy="1324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38499" y="1024736"/>
            <a:ext cx="1143000" cy="1323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445025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For Big-Data Scientists, ‘Janitor Work’ Is Key Hurdle to Insights</a:t>
            </a:r>
            <a:endParaRPr sz="2400"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568875"/>
            <a:ext cx="3999900" cy="30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“Data scientists, according to interviews and expert estimates, spend from </a:t>
            </a:r>
            <a:r>
              <a:rPr lang="en" sz="1800">
                <a:solidFill>
                  <a:srgbClr val="FFFF00"/>
                </a:solidFill>
              </a:rPr>
              <a:t>50 to 80 percent</a:t>
            </a:r>
            <a:r>
              <a:rPr lang="en" sz="1800"/>
              <a:t> of their time mired in the mundane labor of </a:t>
            </a:r>
            <a:r>
              <a:rPr lang="en" sz="1800">
                <a:solidFill>
                  <a:srgbClr val="FFFF00"/>
                </a:solidFill>
              </a:rPr>
              <a:t>collecting and preparing data</a:t>
            </a:r>
            <a:r>
              <a:rPr lang="en" sz="1800"/>
              <a:t>, before it can be explored for useful information.” –– NY Times (2014)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398725"/>
            <a:ext cx="4527600" cy="34269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>
            <a:off x="311700" y="1017725"/>
            <a:ext cx="87573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nytimes.com/2014/08/18/technology/for-big-data-scientists-hurdle-to-insights-is-janitor-work.html</a:t>
            </a:r>
            <a:endParaRPr/>
          </a:p>
        </p:txBody>
      </p:sp>
      <p:sp>
        <p:nvSpPr>
          <p:cNvPr id="72" name="Google Shape;72;p1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210025" y="293075"/>
            <a:ext cx="8802900" cy="269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“Happy families are all alike; every unhappy family is unhappy in its own way.” </a:t>
            </a:r>
            <a:br>
              <a:rPr lang="en" sz="3400"/>
            </a:br>
            <a:r>
              <a:rPr lang="en" sz="3400"/>
              <a:t>–– Leo Tolstoy</a:t>
            </a:r>
            <a:endParaRPr sz="3400"/>
          </a:p>
        </p:txBody>
      </p:sp>
      <p:grpSp>
        <p:nvGrpSpPr>
          <p:cNvPr id="78" name="Google Shape;78;p15"/>
          <p:cNvGrpSpPr/>
          <p:nvPr/>
        </p:nvGrpSpPr>
        <p:grpSpPr>
          <a:xfrm>
            <a:off x="0" y="2506875"/>
            <a:ext cx="9144000" cy="2636700"/>
            <a:chOff x="0" y="2506875"/>
            <a:chExt cx="9144000" cy="2636700"/>
          </a:xfrm>
        </p:grpSpPr>
        <p:sp>
          <p:nvSpPr>
            <p:cNvPr id="79" name="Google Shape;79;p15"/>
            <p:cNvSpPr txBox="1"/>
            <p:nvPr/>
          </p:nvSpPr>
          <p:spPr>
            <a:xfrm>
              <a:off x="0" y="2506875"/>
              <a:ext cx="9144000" cy="26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400">
                  <a:solidFill>
                    <a:schemeClr val="dk1"/>
                  </a:solidFill>
                </a:rPr>
                <a:t>“Tidy datasets are all alike, but every messy dataset is messy in its own way.” </a:t>
              </a:r>
              <a:br>
                <a:rPr lang="en" sz="3400">
                  <a:solidFill>
                    <a:schemeClr val="dk1"/>
                  </a:solidFill>
                </a:rPr>
              </a:br>
              <a:r>
                <a:rPr lang="en" sz="3400">
                  <a:solidFill>
                    <a:schemeClr val="dk1"/>
                  </a:solidFill>
                </a:rPr>
                <a:t>–– Hadley Wickham</a:t>
              </a:r>
              <a:endParaRPr sz="3400">
                <a:solidFill>
                  <a:schemeClr val="dk1"/>
                </a:solidFill>
              </a:endParaRPr>
            </a:p>
          </p:txBody>
        </p:sp>
        <p:pic>
          <p:nvPicPr>
            <p:cNvPr id="80" name="Google Shape;80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0125" y="3740675"/>
              <a:ext cx="1196350" cy="1196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1" name="Google Shape;81;p15"/>
          <p:cNvPicPr preferRelativeResize="0"/>
          <p:nvPr/>
        </p:nvPicPr>
        <p:blipFill rotWithShape="1">
          <a:blip r:embed="rId4">
            <a:alphaModFix/>
          </a:blip>
          <a:srcRect b="3446" l="0" r="0" t="0"/>
          <a:stretch/>
        </p:blipFill>
        <p:spPr>
          <a:xfrm>
            <a:off x="210025" y="1751925"/>
            <a:ext cx="1137549" cy="10983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Tidy Manifesto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11700" y="1152475"/>
            <a:ext cx="2847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Reuse existing data structures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Compose simple functions with the pipe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Embrace functional programming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Design for humans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8925" y="1287000"/>
            <a:ext cx="4063375" cy="304755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4681400" y="4356850"/>
            <a:ext cx="44163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blog.codinghorror.com/falling-into-the-pit-of-success</a:t>
            </a:r>
            <a:r>
              <a:rPr lang="en"/>
              <a:t> </a:t>
            </a:r>
            <a:endParaRPr/>
          </a:p>
        </p:txBody>
      </p:sp>
      <p:sp>
        <p:nvSpPr>
          <p:cNvPr id="91" name="Google Shape;91;p16"/>
          <p:cNvSpPr txBox="1"/>
          <p:nvPr/>
        </p:nvSpPr>
        <p:spPr>
          <a:xfrm>
            <a:off x="5895175" y="1721275"/>
            <a:ext cx="2113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Fall into the Pit of Success</a:t>
            </a:r>
            <a:endParaRPr/>
          </a:p>
        </p:txBody>
      </p:sp>
      <p:sp>
        <p:nvSpPr>
          <p:cNvPr id="92" name="Google Shape;92;p16"/>
          <p:cNvSpPr txBox="1"/>
          <p:nvPr/>
        </p:nvSpPr>
        <p:spPr>
          <a:xfrm>
            <a:off x="311700" y="759800"/>
            <a:ext cx="60864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cran.r-project.org/web/packages/tidyverse/vignettes/manifesto.html</a:t>
            </a:r>
            <a:r>
              <a:rPr lang="en">
                <a:solidFill>
                  <a:schemeClr val="lt2"/>
                </a:solidFill>
              </a:rPr>
              <a:t> 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6425" y="1231250"/>
            <a:ext cx="757550" cy="87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44525" y="2307550"/>
            <a:ext cx="757550" cy="87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68526" y="3182300"/>
            <a:ext cx="1033350" cy="102214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3159000" y="4182150"/>
            <a:ext cx="7575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”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97" name="Google Shape;97;p1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7"/>
          <p:cNvGrpSpPr/>
          <p:nvPr/>
        </p:nvGrpSpPr>
        <p:grpSpPr>
          <a:xfrm>
            <a:off x="1489700" y="1187800"/>
            <a:ext cx="5746175" cy="2881200"/>
            <a:chOff x="1489700" y="1187800"/>
            <a:chExt cx="5746175" cy="2881200"/>
          </a:xfrm>
        </p:grpSpPr>
        <p:sp>
          <p:nvSpPr>
            <p:cNvPr id="103" name="Google Shape;103;p17"/>
            <p:cNvSpPr/>
            <p:nvPr/>
          </p:nvSpPr>
          <p:spPr>
            <a:xfrm>
              <a:off x="2456875" y="1187800"/>
              <a:ext cx="4779000" cy="2478300"/>
            </a:xfrm>
            <a:prstGeom prst="roundRect">
              <a:avLst>
                <a:gd fmla="val 16667" name="adj"/>
              </a:avLst>
            </a:prstGeom>
            <a:solidFill>
              <a:srgbClr val="6666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4" name="Google Shape;104;p17"/>
            <p:cNvCxnSpPr>
              <a:stCxn id="105" idx="3"/>
              <a:endCxn id="106" idx="1"/>
            </p:cNvCxnSpPr>
            <p:nvPr/>
          </p:nvCxnSpPr>
          <p:spPr>
            <a:xfrm>
              <a:off x="1952000" y="2835100"/>
              <a:ext cx="799200" cy="0"/>
            </a:xfrm>
            <a:prstGeom prst="straightConnector1">
              <a:avLst/>
            </a:prstGeom>
            <a:noFill/>
            <a:ln cap="flat" cmpd="sng" w="28575">
              <a:solidFill>
                <a:srgbClr val="CCCCCC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7" name="Google Shape;107;p17"/>
            <p:cNvCxnSpPr/>
            <p:nvPr/>
          </p:nvCxnSpPr>
          <p:spPr>
            <a:xfrm>
              <a:off x="1489700" y="1721613"/>
              <a:ext cx="0" cy="916800"/>
            </a:xfrm>
            <a:prstGeom prst="straightConnector1">
              <a:avLst/>
            </a:prstGeom>
            <a:noFill/>
            <a:ln cap="flat" cmpd="sng" w="28575">
              <a:solidFill>
                <a:srgbClr val="CCCCCC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8" name="Google Shape;108;p17"/>
            <p:cNvCxnSpPr>
              <a:stCxn id="103" idx="2"/>
            </p:cNvCxnSpPr>
            <p:nvPr/>
          </p:nvCxnSpPr>
          <p:spPr>
            <a:xfrm flipH="1">
              <a:off x="4840975" y="3666100"/>
              <a:ext cx="5400" cy="402900"/>
            </a:xfrm>
            <a:prstGeom prst="straightConnector1">
              <a:avLst/>
            </a:prstGeom>
            <a:noFill/>
            <a:ln cap="flat" cmpd="sng" w="28575">
              <a:solidFill>
                <a:srgbClr val="CCCCCC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09" name="Google Shape;109;p17"/>
            <p:cNvSpPr/>
            <p:nvPr/>
          </p:nvSpPr>
          <p:spPr>
            <a:xfrm>
              <a:off x="3459650" y="1654650"/>
              <a:ext cx="733600" cy="925325"/>
            </a:xfrm>
            <a:custGeom>
              <a:rect b="b" l="l" r="r" t="t"/>
              <a:pathLst>
                <a:path extrusionOk="0" h="37013" w="29344">
                  <a:moveTo>
                    <a:pt x="0" y="37013"/>
                  </a:moveTo>
                  <a:cubicBezTo>
                    <a:pt x="1112" y="32456"/>
                    <a:pt x="1778" y="15839"/>
                    <a:pt x="6669" y="9670"/>
                  </a:cubicBezTo>
                  <a:cubicBezTo>
                    <a:pt x="11560" y="3501"/>
                    <a:pt x="25565" y="1612"/>
                    <a:pt x="29344" y="0"/>
                  </a:cubicBezTo>
                </a:path>
              </a:pathLst>
            </a:custGeom>
            <a:noFill/>
            <a:ln cap="flat" cmpd="sng" w="28575">
              <a:solidFill>
                <a:srgbClr val="CCCCCC"/>
              </a:solidFill>
              <a:prstDash val="solid"/>
              <a:round/>
              <a:headEnd len="med" w="med" type="none"/>
              <a:tailEnd len="med" w="med" type="stealth"/>
            </a:ln>
          </p:spPr>
        </p:sp>
        <p:sp>
          <p:nvSpPr>
            <p:cNvPr id="110" name="Google Shape;110;p17"/>
            <p:cNvSpPr/>
            <p:nvPr/>
          </p:nvSpPr>
          <p:spPr>
            <a:xfrm rot="5400000">
              <a:off x="5396905" y="1599532"/>
              <a:ext cx="992047" cy="902192"/>
            </a:xfrm>
            <a:custGeom>
              <a:rect b="b" l="l" r="r" t="t"/>
              <a:pathLst>
                <a:path extrusionOk="0" h="37013" w="29344">
                  <a:moveTo>
                    <a:pt x="0" y="37013"/>
                  </a:moveTo>
                  <a:cubicBezTo>
                    <a:pt x="1112" y="32456"/>
                    <a:pt x="1778" y="15839"/>
                    <a:pt x="6669" y="9670"/>
                  </a:cubicBezTo>
                  <a:cubicBezTo>
                    <a:pt x="11560" y="3501"/>
                    <a:pt x="25565" y="1612"/>
                    <a:pt x="29344" y="0"/>
                  </a:cubicBezTo>
                </a:path>
              </a:pathLst>
            </a:custGeom>
            <a:noFill/>
            <a:ln cap="flat" cmpd="sng" w="28575">
              <a:solidFill>
                <a:srgbClr val="CCCCCC"/>
              </a:solidFill>
              <a:prstDash val="solid"/>
              <a:round/>
              <a:headEnd len="med" w="med" type="none"/>
              <a:tailEnd len="med" w="med" type="stealth"/>
            </a:ln>
          </p:spPr>
        </p:sp>
        <p:sp>
          <p:nvSpPr>
            <p:cNvPr id="111" name="Google Shape;111;p17"/>
            <p:cNvSpPr/>
            <p:nvPr/>
          </p:nvSpPr>
          <p:spPr>
            <a:xfrm>
              <a:off x="3684725" y="3063475"/>
              <a:ext cx="2517575" cy="292125"/>
            </a:xfrm>
            <a:custGeom>
              <a:rect b="b" l="l" r="r" t="t"/>
              <a:pathLst>
                <a:path extrusionOk="0" h="11685" w="100703">
                  <a:moveTo>
                    <a:pt x="100703" y="667"/>
                  </a:moveTo>
                  <a:cubicBezTo>
                    <a:pt x="91811" y="2501"/>
                    <a:pt x="64135" y="11782"/>
                    <a:pt x="47351" y="11671"/>
                  </a:cubicBezTo>
                  <a:cubicBezTo>
                    <a:pt x="30567" y="11560"/>
                    <a:pt x="7892" y="1945"/>
                    <a:pt x="0" y="0"/>
                  </a:cubicBezTo>
                </a:path>
              </a:pathLst>
            </a:custGeom>
            <a:noFill/>
            <a:ln cap="flat" cmpd="sng" w="28575">
              <a:solidFill>
                <a:srgbClr val="CCCCCC"/>
              </a:solidFill>
              <a:prstDash val="solid"/>
              <a:round/>
              <a:headEnd len="med" w="med" type="none"/>
              <a:tailEnd len="med" w="med" type="stealth"/>
            </a:ln>
          </p:spPr>
        </p:sp>
      </p:grpSp>
      <p:sp>
        <p:nvSpPr>
          <p:cNvPr id="112" name="Google Shape;11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Tidyverse process</a:t>
            </a:r>
            <a:endParaRPr/>
          </a:p>
        </p:txBody>
      </p:sp>
      <p:sp>
        <p:nvSpPr>
          <p:cNvPr id="113" name="Google Shape;113;p1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" name="Google Shape;114;p17"/>
          <p:cNvSpPr txBox="1"/>
          <p:nvPr/>
        </p:nvSpPr>
        <p:spPr>
          <a:xfrm>
            <a:off x="4036375" y="3939975"/>
            <a:ext cx="162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Communicate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1048100" y="1328013"/>
            <a:ext cx="88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Import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5506025" y="2638300"/>
            <a:ext cx="162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Model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1027400" y="2638300"/>
            <a:ext cx="924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Tidy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2751100" y="2638300"/>
            <a:ext cx="162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Transform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4036375" y="1175613"/>
            <a:ext cx="162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Visualize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2456875" y="1202725"/>
            <a:ext cx="1227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Program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7825" y="118300"/>
            <a:ext cx="1603325" cy="1603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17"/>
          <p:cNvGrpSpPr/>
          <p:nvPr/>
        </p:nvGrpSpPr>
        <p:grpSpPr>
          <a:xfrm>
            <a:off x="304225" y="467325"/>
            <a:ext cx="6931525" cy="4304300"/>
            <a:chOff x="304225" y="467325"/>
            <a:chExt cx="6931525" cy="4304300"/>
          </a:xfrm>
        </p:grpSpPr>
        <p:sp>
          <p:nvSpPr>
            <p:cNvPr id="121" name="Google Shape;121;p17"/>
            <p:cNvSpPr txBox="1"/>
            <p:nvPr/>
          </p:nvSpPr>
          <p:spPr>
            <a:xfrm>
              <a:off x="304225" y="1493025"/>
              <a:ext cx="1109400" cy="122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</a:rPr>
                <a:t>r</a:t>
              </a:r>
              <a:r>
                <a:rPr lang="en">
                  <a:solidFill>
                    <a:schemeClr val="lt2"/>
                  </a:solidFill>
                </a:rPr>
                <a:t>eadr</a:t>
              </a:r>
              <a:br>
                <a:rPr lang="en">
                  <a:solidFill>
                    <a:schemeClr val="lt2"/>
                  </a:solidFill>
                </a:rPr>
              </a:br>
              <a:r>
                <a:rPr lang="en">
                  <a:solidFill>
                    <a:schemeClr val="lt2"/>
                  </a:solidFill>
                </a:rPr>
                <a:t>r</a:t>
              </a:r>
              <a:r>
                <a:rPr lang="en">
                  <a:solidFill>
                    <a:schemeClr val="lt2"/>
                  </a:solidFill>
                </a:rPr>
                <a:t>eadxl</a:t>
              </a:r>
              <a:endParaRPr>
                <a:solidFill>
                  <a:schemeClr val="lt2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</a:rPr>
                <a:t>DBI</a:t>
              </a:r>
              <a:br>
                <a:rPr lang="en">
                  <a:solidFill>
                    <a:schemeClr val="lt2"/>
                  </a:solidFill>
                </a:rPr>
              </a:br>
              <a:r>
                <a:rPr lang="en">
                  <a:solidFill>
                    <a:schemeClr val="lt2"/>
                  </a:solidFill>
                </a:rPr>
                <a:t>j</a:t>
              </a:r>
              <a:r>
                <a:rPr lang="en">
                  <a:solidFill>
                    <a:schemeClr val="lt2"/>
                  </a:solidFill>
                </a:rPr>
                <a:t>sonlite</a:t>
              </a:r>
              <a:br>
                <a:rPr lang="en">
                  <a:solidFill>
                    <a:schemeClr val="lt2"/>
                  </a:solidFill>
                </a:rPr>
              </a:br>
              <a:r>
                <a:rPr lang="en">
                  <a:solidFill>
                    <a:schemeClr val="lt2"/>
                  </a:solidFill>
                </a:rPr>
                <a:t>googledrive</a:t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22" name="Google Shape;122;p17"/>
            <p:cNvSpPr txBox="1"/>
            <p:nvPr/>
          </p:nvSpPr>
          <p:spPr>
            <a:xfrm>
              <a:off x="1254725" y="2953950"/>
              <a:ext cx="709800" cy="98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</a:rPr>
                <a:t>tibble</a:t>
              </a:r>
              <a:endParaRPr>
                <a:solidFill>
                  <a:schemeClr val="lt2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</a:rPr>
                <a:t>dplyr</a:t>
              </a:r>
              <a:endParaRPr>
                <a:solidFill>
                  <a:schemeClr val="lt2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</a:rPr>
                <a:t>tidyr</a:t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23" name="Google Shape;123;p17"/>
            <p:cNvSpPr txBox="1"/>
            <p:nvPr/>
          </p:nvSpPr>
          <p:spPr>
            <a:xfrm>
              <a:off x="2649300" y="1528075"/>
              <a:ext cx="1659600" cy="122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</a:rPr>
                <a:t>purrr</a:t>
              </a:r>
              <a:endParaRPr>
                <a:solidFill>
                  <a:schemeClr val="lt2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</a:rPr>
                <a:t>fs</a:t>
              </a:r>
              <a:endParaRPr>
                <a:solidFill>
                  <a:schemeClr val="lt2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</a:rPr>
                <a:t>d</a:t>
              </a:r>
              <a:r>
                <a:rPr lang="en">
                  <a:solidFill>
                    <a:schemeClr val="lt2"/>
                  </a:solidFill>
                </a:rPr>
                <a:t>evtools</a:t>
              </a:r>
              <a:endParaRPr>
                <a:solidFill>
                  <a:schemeClr val="lt2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</a:rPr>
                <a:t>usethis</a:t>
              </a:r>
              <a:endParaRPr>
                <a:solidFill>
                  <a:schemeClr val="lt2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24" name="Google Shape;124;p17"/>
            <p:cNvSpPr txBox="1"/>
            <p:nvPr/>
          </p:nvSpPr>
          <p:spPr>
            <a:xfrm>
              <a:off x="3043875" y="2877750"/>
              <a:ext cx="924600" cy="7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</a:rPr>
                <a:t>dplyr</a:t>
              </a:r>
              <a:br>
                <a:rPr lang="en">
                  <a:solidFill>
                    <a:schemeClr val="lt2"/>
                  </a:solidFill>
                </a:rPr>
              </a:br>
              <a:r>
                <a:rPr lang="en">
                  <a:solidFill>
                    <a:schemeClr val="lt2"/>
                  </a:solidFill>
                </a:rPr>
                <a:t>lubridate</a:t>
              </a:r>
              <a:br>
                <a:rPr lang="en">
                  <a:solidFill>
                    <a:schemeClr val="lt2"/>
                  </a:solidFill>
                </a:rPr>
              </a:br>
              <a:r>
                <a:rPr lang="en">
                  <a:solidFill>
                    <a:schemeClr val="lt2"/>
                  </a:solidFill>
                </a:rPr>
                <a:t>stringr</a:t>
              </a:r>
              <a:endParaRPr>
                <a:solidFill>
                  <a:schemeClr val="lt2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>
                  <a:solidFill>
                    <a:schemeClr val="lt2"/>
                  </a:solidFill>
                </a:rPr>
              </a:br>
              <a:endParaRPr>
                <a:solidFill>
                  <a:schemeClr val="lt2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25" name="Google Shape;125;p17"/>
            <p:cNvSpPr txBox="1"/>
            <p:nvPr/>
          </p:nvSpPr>
          <p:spPr>
            <a:xfrm>
              <a:off x="4384075" y="1416375"/>
              <a:ext cx="1272300" cy="122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</a:rPr>
                <a:t>s</a:t>
              </a:r>
              <a:r>
                <a:rPr lang="en">
                  <a:solidFill>
                    <a:schemeClr val="lt2"/>
                  </a:solidFill>
                </a:rPr>
                <a:t>tatic:</a:t>
              </a:r>
              <a:br>
                <a:rPr lang="en">
                  <a:solidFill>
                    <a:schemeClr val="lt2"/>
                  </a:solidFill>
                </a:rPr>
              </a:br>
              <a:r>
                <a:rPr lang="en">
                  <a:solidFill>
                    <a:schemeClr val="lt2"/>
                  </a:solidFill>
                </a:rPr>
                <a:t>  ggplot2</a:t>
              </a:r>
              <a:endParaRPr>
                <a:solidFill>
                  <a:schemeClr val="lt2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</a:rPr>
                <a:t>  </a:t>
              </a:r>
              <a:r>
                <a:rPr lang="en">
                  <a:solidFill>
                    <a:schemeClr val="lt2"/>
                  </a:solidFill>
                </a:rPr>
                <a:t>g</a:t>
              </a:r>
              <a:r>
                <a:rPr lang="en">
                  <a:solidFill>
                    <a:schemeClr val="lt2"/>
                  </a:solidFill>
                </a:rPr>
                <a:t>graph</a:t>
              </a:r>
              <a:br>
                <a:rPr lang="en">
                  <a:solidFill>
                    <a:schemeClr val="lt2"/>
                  </a:solidFill>
                </a:rPr>
              </a:br>
              <a:r>
                <a:rPr lang="en">
                  <a:solidFill>
                    <a:schemeClr val="lt2"/>
                  </a:solidFill>
                </a:rPr>
                <a:t>  </a:t>
              </a:r>
              <a:r>
                <a:rPr lang="en">
                  <a:solidFill>
                    <a:schemeClr val="lt2"/>
                  </a:solidFill>
                </a:rPr>
                <a:t>g</a:t>
              </a:r>
              <a:r>
                <a:rPr lang="en">
                  <a:solidFill>
                    <a:schemeClr val="lt2"/>
                  </a:solidFill>
                </a:rPr>
                <a:t>gmap</a:t>
              </a:r>
              <a:endParaRPr>
                <a:solidFill>
                  <a:schemeClr val="lt2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</a:rPr>
                <a:t>interactive:</a:t>
              </a:r>
              <a:br>
                <a:rPr lang="en">
                  <a:solidFill>
                    <a:schemeClr val="lt2"/>
                  </a:solidFill>
                </a:rPr>
              </a:br>
              <a:r>
                <a:rPr lang="en">
                  <a:solidFill>
                    <a:schemeClr val="lt2"/>
                  </a:solidFill>
                </a:rPr>
                <a:t>  </a:t>
              </a:r>
              <a:r>
                <a:rPr lang="en">
                  <a:solidFill>
                    <a:schemeClr val="lt2"/>
                  </a:solidFill>
                </a:rPr>
                <a:t>plotly</a:t>
              </a:r>
              <a:br>
                <a:rPr lang="en">
                  <a:solidFill>
                    <a:schemeClr val="lt2"/>
                  </a:solidFill>
                </a:rPr>
              </a:br>
              <a:r>
                <a:rPr lang="en">
                  <a:solidFill>
                    <a:schemeClr val="lt2"/>
                  </a:solidFill>
                </a:rPr>
                <a:t>  leaflet</a:t>
              </a:r>
              <a:endParaRPr>
                <a:solidFill>
                  <a:schemeClr val="lt2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</a:rPr>
                <a:t>  dygraphs</a:t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26" name="Google Shape;126;p17"/>
            <p:cNvSpPr txBox="1"/>
            <p:nvPr/>
          </p:nvSpPr>
          <p:spPr>
            <a:xfrm>
              <a:off x="6188875" y="2877750"/>
              <a:ext cx="924600" cy="7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</a:rPr>
                <a:t>c</a:t>
              </a:r>
              <a:r>
                <a:rPr lang="en">
                  <a:solidFill>
                    <a:schemeClr val="lt2"/>
                  </a:solidFill>
                </a:rPr>
                <a:t>aret</a:t>
              </a:r>
              <a:br>
                <a:rPr lang="en">
                  <a:solidFill>
                    <a:schemeClr val="lt2"/>
                  </a:solidFill>
                </a:rPr>
              </a:br>
              <a:r>
                <a:rPr lang="en">
                  <a:solidFill>
                    <a:schemeClr val="lt2"/>
                  </a:solidFill>
                </a:rPr>
                <a:t>broom</a:t>
              </a:r>
              <a:endParaRPr>
                <a:solidFill>
                  <a:schemeClr val="lt2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</a:rPr>
                <a:t>modelr</a:t>
              </a:r>
              <a:br>
                <a:rPr lang="en">
                  <a:solidFill>
                    <a:schemeClr val="lt2"/>
                  </a:solidFill>
                </a:rPr>
              </a:br>
              <a:br>
                <a:rPr lang="en">
                  <a:solidFill>
                    <a:schemeClr val="lt2"/>
                  </a:solidFill>
                </a:rPr>
              </a:br>
              <a:endParaRPr>
                <a:solidFill>
                  <a:schemeClr val="lt2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27" name="Google Shape;127;p17"/>
            <p:cNvSpPr txBox="1"/>
            <p:nvPr/>
          </p:nvSpPr>
          <p:spPr>
            <a:xfrm>
              <a:off x="1497125" y="1653175"/>
              <a:ext cx="924600" cy="11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</a:rPr>
                <a:t>s</a:t>
              </a:r>
              <a:r>
                <a:rPr lang="en">
                  <a:solidFill>
                    <a:schemeClr val="lt2"/>
                  </a:solidFill>
                </a:rPr>
                <a:t>patial:</a:t>
              </a:r>
              <a:br>
                <a:rPr i="1" lang="en">
                  <a:solidFill>
                    <a:schemeClr val="lt2"/>
                  </a:solidFill>
                </a:rPr>
              </a:br>
              <a:r>
                <a:rPr i="1" lang="en">
                  <a:solidFill>
                    <a:schemeClr val="lt2"/>
                  </a:solidFill>
                </a:rPr>
                <a:t>  </a:t>
              </a:r>
              <a:r>
                <a:rPr lang="en">
                  <a:solidFill>
                    <a:schemeClr val="lt2"/>
                  </a:solidFill>
                </a:rPr>
                <a:t>rgdal</a:t>
              </a:r>
              <a:br>
                <a:rPr lang="en">
                  <a:solidFill>
                    <a:schemeClr val="lt2"/>
                  </a:solidFill>
                </a:rPr>
              </a:br>
              <a:r>
                <a:rPr lang="en">
                  <a:solidFill>
                    <a:schemeClr val="lt2"/>
                  </a:solidFill>
                </a:rPr>
                <a:t>  sf</a:t>
              </a:r>
              <a:endParaRPr>
                <a:solidFill>
                  <a:schemeClr val="lt2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</a:rPr>
                <a:t>  raster</a:t>
              </a:r>
              <a:endParaRPr>
                <a:solidFill>
                  <a:schemeClr val="lt2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>
                  <a:solidFill>
                    <a:schemeClr val="lt2"/>
                  </a:solidFill>
                </a:rPr>
              </a:br>
              <a:endParaRPr>
                <a:solidFill>
                  <a:schemeClr val="lt2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28" name="Google Shape;128;p17"/>
            <p:cNvSpPr txBox="1"/>
            <p:nvPr/>
          </p:nvSpPr>
          <p:spPr>
            <a:xfrm>
              <a:off x="4141975" y="4198925"/>
              <a:ext cx="19707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</a:rPr>
                <a:t>rmarkdown</a:t>
              </a:r>
              <a:endParaRPr>
                <a:solidFill>
                  <a:schemeClr val="lt2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</a:rPr>
                <a:t>flexdashboard</a:t>
              </a:r>
              <a:br>
                <a:rPr lang="en">
                  <a:solidFill>
                    <a:schemeClr val="lt2"/>
                  </a:solidFill>
                </a:rPr>
              </a:br>
              <a:r>
                <a:rPr lang="en">
                  <a:solidFill>
                    <a:schemeClr val="lt2"/>
                  </a:solidFill>
                </a:rPr>
                <a:t>bookdown</a:t>
              </a:r>
              <a:br>
                <a:rPr lang="en">
                  <a:solidFill>
                    <a:schemeClr val="lt2"/>
                  </a:solidFill>
                </a:rPr>
              </a:br>
              <a:r>
                <a:rPr lang="en">
                  <a:solidFill>
                    <a:schemeClr val="lt2"/>
                  </a:solidFill>
                </a:rPr>
                <a:t>shiny</a:t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29" name="Google Shape;129;p17"/>
            <p:cNvSpPr txBox="1"/>
            <p:nvPr/>
          </p:nvSpPr>
          <p:spPr>
            <a:xfrm>
              <a:off x="3182750" y="467325"/>
              <a:ext cx="40530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dk1"/>
                  </a:solidFill>
                </a:rPr>
                <a:t> &amp; packages </a:t>
              </a:r>
              <a:r>
                <a:rPr i="1" lang="en">
                  <a:solidFill>
                    <a:schemeClr val="dk1"/>
                  </a:solidFill>
                </a:rPr>
                <a:t>(unofficial in italics)</a:t>
              </a:r>
              <a:endParaRPr i="1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Cheatsheets are </a:t>
            </a:r>
            <a:endParaRPr/>
          </a:p>
        </p:txBody>
      </p:sp>
      <p:sp>
        <p:nvSpPr>
          <p:cNvPr id="135" name="Google Shape;13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RStudio: Help &gt; Cheatsheets &gt; Data wrangling with dplyr</a:t>
            </a:r>
            <a:endParaRPr/>
          </a:p>
        </p:txBody>
      </p:sp>
      <p:pic>
        <p:nvPicPr>
          <p:cNvPr id="136" name="Google Shape;1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7525" y="271196"/>
            <a:ext cx="1012375" cy="9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150" y="1599125"/>
            <a:ext cx="4182222" cy="323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3554" y="1599140"/>
            <a:ext cx="4182222" cy="323169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45" name="Google Shape;145;p19"/>
          <p:cNvSpPr txBox="1"/>
          <p:nvPr>
            <p:ph idx="1" type="body"/>
          </p:nvPr>
        </p:nvSpPr>
        <p:spPr>
          <a:xfrm>
            <a:off x="638825" y="4176275"/>
            <a:ext cx="1751700" cy="3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r4ds.had.co.nz</a:t>
            </a:r>
            <a:r>
              <a:rPr lang="en"/>
              <a:t> </a:t>
            </a:r>
            <a:endParaRPr/>
          </a:p>
        </p:txBody>
      </p:sp>
      <p:pic>
        <p:nvPicPr>
          <p:cNvPr id="146" name="Google Shape;146;p19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825" y="1384438"/>
            <a:ext cx="1874165" cy="2811263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8" name="Google Shape;14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2826" y="1384426"/>
            <a:ext cx="2126093" cy="2790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8756" y="1384412"/>
            <a:ext cx="2126094" cy="279049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9"/>
          <p:cNvSpPr txBox="1"/>
          <p:nvPr>
            <p:ph idx="1" type="body"/>
          </p:nvPr>
        </p:nvSpPr>
        <p:spPr>
          <a:xfrm>
            <a:off x="3696150" y="4176275"/>
            <a:ext cx="1751700" cy="3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g</a:t>
            </a:r>
            <a:r>
              <a:rPr lang="en" u="sng">
                <a:solidFill>
                  <a:schemeClr val="hlink"/>
                </a:solidFill>
                <a:hlinkClick r:id="rId9"/>
              </a:rPr>
              <a:t>oogle.com</a:t>
            </a:r>
            <a:r>
              <a:rPr lang="en"/>
              <a:t> </a:t>
            </a:r>
            <a:endParaRPr/>
          </a:p>
        </p:txBody>
      </p:sp>
      <p:sp>
        <p:nvSpPr>
          <p:cNvPr id="151" name="Google Shape;151;p19"/>
          <p:cNvSpPr txBox="1"/>
          <p:nvPr>
            <p:ph idx="1" type="body"/>
          </p:nvPr>
        </p:nvSpPr>
        <p:spPr>
          <a:xfrm>
            <a:off x="6498750" y="4195700"/>
            <a:ext cx="2126100" cy="3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10"/>
              </a:rPr>
              <a:t>s</a:t>
            </a:r>
            <a:r>
              <a:rPr lang="en" u="sng">
                <a:solidFill>
                  <a:schemeClr val="hlink"/>
                </a:solidFill>
                <a:hlinkClick r:id="rId11"/>
              </a:rPr>
              <a:t>tackoverflow.com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/>
          <p:nvPr>
            <p:ph type="title"/>
          </p:nvPr>
        </p:nvSpPr>
        <p:spPr>
          <a:xfrm>
            <a:off x="311700" y="1388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endParaRPr/>
          </a:p>
        </p:txBody>
      </p:sp>
      <p:sp>
        <p:nvSpPr>
          <p:cNvPr id="157" name="Google Shape;157;p20"/>
          <p:cNvSpPr txBox="1"/>
          <p:nvPr/>
        </p:nvSpPr>
        <p:spPr>
          <a:xfrm>
            <a:off x="526125" y="2396425"/>
            <a:ext cx="8092800" cy="23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bbest.github.io/ioos-bio-tidyr</a:t>
            </a:r>
            <a:br>
              <a:rPr lang="en"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others: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sbc-datasets</a:t>
            </a:r>
            <a:r>
              <a:rPr lang="en">
                <a:solidFill>
                  <a:schemeClr val="lt2"/>
                </a:solidFill>
              </a:rPr>
              <a:t>: </a:t>
            </a:r>
            <a:r>
              <a:rPr lang="en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readr::read_csv(), summary(), View()</a:t>
            </a:r>
            <a:br>
              <a:rPr lang="en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dplyr:: select(), filter(), mutate(), arrange(),</a:t>
            </a:r>
            <a:br>
              <a:rPr lang="en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glue::glue(), lubridate::*, stringr::*</a:t>
            </a:r>
            <a:endParaRPr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OHI data-science-training</a:t>
            </a:r>
            <a:r>
              <a:rPr lang="en">
                <a:solidFill>
                  <a:schemeClr val="lt2"/>
                </a:solidFill>
              </a:rPr>
              <a:t>: </a:t>
            </a:r>
            <a:r>
              <a:rPr lang="en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dplyr:: group_by(), summarize(), join()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R-ecology-lesson</a:t>
            </a:r>
            <a:r>
              <a:rPr lang="en">
                <a:solidFill>
                  <a:schemeClr val="lt2"/>
                </a:solidFill>
              </a:rPr>
              <a:t>: </a:t>
            </a:r>
            <a:r>
              <a:rPr lang="en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tidyr:: gather(), spread(), nest()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58" name="Google Shape;158;p2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9" name="Google Shape;159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206225"/>
            <a:ext cx="2960085" cy="120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